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3"/>
  </p:notesMasterIdLst>
  <p:sldIdLst>
    <p:sldId id="272" r:id="rId2"/>
    <p:sldId id="273" r:id="rId3"/>
    <p:sldId id="281" r:id="rId4"/>
    <p:sldId id="282" r:id="rId5"/>
    <p:sldId id="283" r:id="rId6"/>
    <p:sldId id="284" r:id="rId7"/>
    <p:sldId id="290" r:id="rId8"/>
    <p:sldId id="285" r:id="rId9"/>
    <p:sldId id="278" r:id="rId10"/>
    <p:sldId id="279" r:id="rId11"/>
    <p:sldId id="28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6A8168-E1D7-41D5-A273-068A65786E64}" v="13" dt="2020-05-10T20:13:18.824"/>
  </p1510:revLst>
</p1510:revInfo>
</file>

<file path=ppt/tableStyles.xml><?xml version="1.0" encoding="utf-8"?>
<a:tblStyleLst xmlns:a="http://schemas.openxmlformats.org/drawingml/2006/main" def="{8799B23B-EC83-4686-B30A-512413B5E67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80990" autoAdjust="0"/>
  </p:normalViewPr>
  <p:slideViewPr>
    <p:cSldViewPr snapToGrid="0">
      <p:cViewPr>
        <p:scale>
          <a:sx n="56" d="100"/>
          <a:sy n="56" d="100"/>
        </p:scale>
        <p:origin x="1458" y="45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y" userId="110013f7358a418c" providerId="LiveId" clId="{5E6A8168-E1D7-41D5-A273-068A65786E64}"/>
    <pc:docChg chg="undo custSel mod addSld delSld modSld">
      <pc:chgData name="Andy" userId="110013f7358a418c" providerId="LiveId" clId="{5E6A8168-E1D7-41D5-A273-068A65786E64}" dt="2020-05-10T22:29:54.843" v="5922" actId="20577"/>
      <pc:docMkLst>
        <pc:docMk/>
      </pc:docMkLst>
      <pc:sldChg chg="modSp mod modNotesTx">
        <pc:chgData name="Andy" userId="110013f7358a418c" providerId="LiveId" clId="{5E6A8168-E1D7-41D5-A273-068A65786E64}" dt="2020-05-10T21:24:21.152" v="4700" actId="20577"/>
        <pc:sldMkLst>
          <pc:docMk/>
          <pc:sldMk cId="3549628654" sldId="272"/>
        </pc:sldMkLst>
        <pc:spChg chg="mod">
          <ac:chgData name="Andy" userId="110013f7358a418c" providerId="LiveId" clId="{5E6A8168-E1D7-41D5-A273-068A65786E64}" dt="2020-05-09T21:58:02.334" v="14" actId="20577"/>
          <ac:spMkLst>
            <pc:docMk/>
            <pc:sldMk cId="3549628654" sldId="272"/>
            <ac:spMk id="4" creationId="{00000000-0000-0000-0000-000000000000}"/>
          </ac:spMkLst>
        </pc:spChg>
      </pc:sldChg>
      <pc:sldChg chg="modSp mod modNotesTx">
        <pc:chgData name="Andy" userId="110013f7358a418c" providerId="LiveId" clId="{5E6A8168-E1D7-41D5-A273-068A65786E64}" dt="2020-05-09T22:19:14.078" v="813" actId="20577"/>
        <pc:sldMkLst>
          <pc:docMk/>
          <pc:sldMk cId="1508910272" sldId="273"/>
        </pc:sldMkLst>
        <pc:spChg chg="mod">
          <ac:chgData name="Andy" userId="110013f7358a418c" providerId="LiveId" clId="{5E6A8168-E1D7-41D5-A273-068A65786E64}" dt="2020-05-09T22:10:17.062" v="307" actId="20577"/>
          <ac:spMkLst>
            <pc:docMk/>
            <pc:sldMk cId="1508910272" sldId="273"/>
            <ac:spMk id="2" creationId="{00000000-0000-0000-0000-000000000000}"/>
          </ac:spMkLst>
        </pc:spChg>
      </pc:sldChg>
      <pc:sldChg chg="modSp mod modNotesTx">
        <pc:chgData name="Andy" userId="110013f7358a418c" providerId="LiveId" clId="{5E6A8168-E1D7-41D5-A273-068A65786E64}" dt="2020-05-10T21:28:21.683" v="4840" actId="20577"/>
        <pc:sldMkLst>
          <pc:docMk/>
          <pc:sldMk cId="2054880847" sldId="278"/>
        </pc:sldMkLst>
        <pc:spChg chg="mod">
          <ac:chgData name="Andy" userId="110013f7358a418c" providerId="LiveId" clId="{5E6A8168-E1D7-41D5-A273-068A65786E64}" dt="2020-05-10T20:48:48.503" v="3924" actId="20577"/>
          <ac:spMkLst>
            <pc:docMk/>
            <pc:sldMk cId="2054880847" sldId="278"/>
            <ac:spMk id="2" creationId="{00000000-0000-0000-0000-000000000000}"/>
          </ac:spMkLst>
        </pc:spChg>
      </pc:sldChg>
      <pc:sldChg chg="modSp mod modNotesTx">
        <pc:chgData name="Andy" userId="110013f7358a418c" providerId="LiveId" clId="{5E6A8168-E1D7-41D5-A273-068A65786E64}" dt="2020-05-10T22:20:06.367" v="5541" actId="20577"/>
        <pc:sldMkLst>
          <pc:docMk/>
          <pc:sldMk cId="112606551" sldId="279"/>
        </pc:sldMkLst>
        <pc:spChg chg="mod">
          <ac:chgData name="Andy" userId="110013f7358a418c" providerId="LiveId" clId="{5E6A8168-E1D7-41D5-A273-068A65786E64}" dt="2020-05-10T18:29:49.422" v="1383" actId="20577"/>
          <ac:spMkLst>
            <pc:docMk/>
            <pc:sldMk cId="112606551" sldId="279"/>
            <ac:spMk id="2" creationId="{00000000-0000-0000-0000-000000000000}"/>
          </ac:spMkLst>
        </pc:spChg>
      </pc:sldChg>
      <pc:sldChg chg="delSp modSp mod modClrScheme chgLayout modNotesTx">
        <pc:chgData name="Andy" userId="110013f7358a418c" providerId="LiveId" clId="{5E6A8168-E1D7-41D5-A273-068A65786E64}" dt="2020-05-10T22:22:26.953" v="5719" actId="20577"/>
        <pc:sldMkLst>
          <pc:docMk/>
          <pc:sldMk cId="1342581496" sldId="281"/>
        </pc:sldMkLst>
        <pc:spChg chg="mod">
          <ac:chgData name="Andy" userId="110013f7358a418c" providerId="LiveId" clId="{5E6A8168-E1D7-41D5-A273-068A65786E64}" dt="2020-05-09T22:37:59.022" v="893" actId="26606"/>
          <ac:spMkLst>
            <pc:docMk/>
            <pc:sldMk cId="1342581496" sldId="281"/>
            <ac:spMk id="2" creationId="{B68AA7F8-9244-4E57-B3D9-B0365B714CEE}"/>
          </ac:spMkLst>
        </pc:spChg>
        <pc:spChg chg="del mod">
          <ac:chgData name="Andy" userId="110013f7358a418c" providerId="LiveId" clId="{5E6A8168-E1D7-41D5-A273-068A65786E64}" dt="2020-05-09T22:35:41.922" v="891" actId="478"/>
          <ac:spMkLst>
            <pc:docMk/>
            <pc:sldMk cId="1342581496" sldId="281"/>
            <ac:spMk id="6" creationId="{45B3D214-4943-48B5-9075-20F25623BA50}"/>
          </ac:spMkLst>
        </pc:spChg>
        <pc:picChg chg="mod">
          <ac:chgData name="Andy" userId="110013f7358a418c" providerId="LiveId" clId="{5E6A8168-E1D7-41D5-A273-068A65786E64}" dt="2020-05-09T22:37:59.022" v="893" actId="26606"/>
          <ac:picMkLst>
            <pc:docMk/>
            <pc:sldMk cId="1342581496" sldId="281"/>
            <ac:picMk id="5" creationId="{538EC18D-83DE-43A6-9369-B73C66D46DBB}"/>
          </ac:picMkLst>
        </pc:picChg>
      </pc:sldChg>
      <pc:sldChg chg="delSp modSp mod modClrScheme chgLayout modNotesTx">
        <pc:chgData name="Andy" userId="110013f7358a418c" providerId="LiveId" clId="{5E6A8168-E1D7-41D5-A273-068A65786E64}" dt="2020-05-10T21:25:03.045" v="4708" actId="20577"/>
        <pc:sldMkLst>
          <pc:docMk/>
          <pc:sldMk cId="1205657233" sldId="282"/>
        </pc:sldMkLst>
        <pc:spChg chg="mod">
          <ac:chgData name="Andy" userId="110013f7358a418c" providerId="LiveId" clId="{5E6A8168-E1D7-41D5-A273-068A65786E64}" dt="2020-05-10T20:15:45.834" v="3141" actId="20577"/>
          <ac:spMkLst>
            <pc:docMk/>
            <pc:sldMk cId="1205657233" sldId="282"/>
            <ac:spMk id="2" creationId="{B68AA7F8-9244-4E57-B3D9-B0365B714CEE}"/>
          </ac:spMkLst>
        </pc:spChg>
        <pc:spChg chg="del mod">
          <ac:chgData name="Andy" userId="110013f7358a418c" providerId="LiveId" clId="{5E6A8168-E1D7-41D5-A273-068A65786E64}" dt="2020-05-10T16:43:32.080" v="1142" actId="478"/>
          <ac:spMkLst>
            <pc:docMk/>
            <pc:sldMk cId="1205657233" sldId="282"/>
            <ac:spMk id="6" creationId="{45B3D214-4943-48B5-9075-20F25623BA50}"/>
          </ac:spMkLst>
        </pc:spChg>
        <pc:picChg chg="mod">
          <ac:chgData name="Andy" userId="110013f7358a418c" providerId="LiveId" clId="{5E6A8168-E1D7-41D5-A273-068A65786E64}" dt="2020-05-10T16:43:34.659" v="1143" actId="26606"/>
          <ac:picMkLst>
            <pc:docMk/>
            <pc:sldMk cId="1205657233" sldId="282"/>
            <ac:picMk id="5" creationId="{538EC18D-83DE-43A6-9369-B73C66D46DBB}"/>
          </ac:picMkLst>
        </pc:picChg>
      </pc:sldChg>
      <pc:sldChg chg="modSp mod modNotesTx">
        <pc:chgData name="Andy" userId="110013f7358a418c" providerId="LiveId" clId="{5E6A8168-E1D7-41D5-A273-068A65786E64}" dt="2020-05-10T19:57:17.300" v="2548" actId="20577"/>
        <pc:sldMkLst>
          <pc:docMk/>
          <pc:sldMk cId="1996740197" sldId="283"/>
        </pc:sldMkLst>
        <pc:spChg chg="mod">
          <ac:chgData name="Andy" userId="110013f7358a418c" providerId="LiveId" clId="{5E6A8168-E1D7-41D5-A273-068A65786E64}" dt="2020-05-10T19:28:18.455" v="2068" actId="20577"/>
          <ac:spMkLst>
            <pc:docMk/>
            <pc:sldMk cId="1996740197" sldId="283"/>
            <ac:spMk id="2" creationId="{B68AA7F8-9244-4E57-B3D9-B0365B714CEE}"/>
          </ac:spMkLst>
        </pc:spChg>
        <pc:picChg chg="mod">
          <ac:chgData name="Andy" userId="110013f7358a418c" providerId="LiveId" clId="{5E6A8168-E1D7-41D5-A273-068A65786E64}" dt="2020-05-10T16:44:00.928" v="1144" actId="14826"/>
          <ac:picMkLst>
            <pc:docMk/>
            <pc:sldMk cId="1996740197" sldId="283"/>
            <ac:picMk id="21" creationId="{289BD2BA-BE9A-45A9-87FC-D3D0ABB1437C}"/>
          </ac:picMkLst>
        </pc:picChg>
      </pc:sldChg>
      <pc:sldChg chg="modSp mod modNotesTx">
        <pc:chgData name="Andy" userId="110013f7358a418c" providerId="LiveId" clId="{5E6A8168-E1D7-41D5-A273-068A65786E64}" dt="2020-05-10T21:25:55.120" v="4710" actId="20577"/>
        <pc:sldMkLst>
          <pc:docMk/>
          <pc:sldMk cId="3669162360" sldId="284"/>
        </pc:sldMkLst>
        <pc:spChg chg="mod">
          <ac:chgData name="Andy" userId="110013f7358a418c" providerId="LiveId" clId="{5E6A8168-E1D7-41D5-A273-068A65786E64}" dt="2020-05-10T19:57:32.917" v="2592" actId="20577"/>
          <ac:spMkLst>
            <pc:docMk/>
            <pc:sldMk cId="3669162360" sldId="284"/>
            <ac:spMk id="2" creationId="{B68AA7F8-9244-4E57-B3D9-B0365B714CEE}"/>
          </ac:spMkLst>
        </pc:spChg>
        <pc:picChg chg="mod">
          <ac:chgData name="Andy" userId="110013f7358a418c" providerId="LiveId" clId="{5E6A8168-E1D7-41D5-A273-068A65786E64}" dt="2020-05-10T16:44:58.433" v="1147" actId="14826"/>
          <ac:picMkLst>
            <pc:docMk/>
            <pc:sldMk cId="3669162360" sldId="284"/>
            <ac:picMk id="11" creationId="{6CD3F703-BB76-421A-9B9D-E9D482EC4148}"/>
          </ac:picMkLst>
        </pc:picChg>
      </pc:sldChg>
      <pc:sldChg chg="addSp delSp modSp mod modNotesTx">
        <pc:chgData name="Andy" userId="110013f7358a418c" providerId="LiveId" clId="{5E6A8168-E1D7-41D5-A273-068A65786E64}" dt="2020-05-10T22:24:18.535" v="5894" actId="20577"/>
        <pc:sldMkLst>
          <pc:docMk/>
          <pc:sldMk cId="1229303132" sldId="285"/>
        </pc:sldMkLst>
        <pc:spChg chg="mod">
          <ac:chgData name="Andy" userId="110013f7358a418c" providerId="LiveId" clId="{5E6A8168-E1D7-41D5-A273-068A65786E64}" dt="2020-05-10T20:15:34.349" v="3133" actId="20577"/>
          <ac:spMkLst>
            <pc:docMk/>
            <pc:sldMk cId="1229303132" sldId="285"/>
            <ac:spMk id="2" creationId="{B68AA7F8-9244-4E57-B3D9-B0365B714CEE}"/>
          </ac:spMkLst>
        </pc:spChg>
        <pc:spChg chg="add del mod">
          <ac:chgData name="Andy" userId="110013f7358a418c" providerId="LiveId" clId="{5E6A8168-E1D7-41D5-A273-068A65786E64}" dt="2020-05-10T16:46:04.525" v="1226" actId="478"/>
          <ac:spMkLst>
            <pc:docMk/>
            <pc:sldMk cId="1229303132" sldId="285"/>
            <ac:spMk id="4" creationId="{C5F2DE05-878A-4072-A54C-3A0838FBAE60}"/>
          </ac:spMkLst>
        </pc:spChg>
        <pc:spChg chg="del">
          <ac:chgData name="Andy" userId="110013f7358a418c" providerId="LiveId" clId="{5E6A8168-E1D7-41D5-A273-068A65786E64}" dt="2020-05-10T16:45:59.090" v="1225" actId="478"/>
          <ac:spMkLst>
            <pc:docMk/>
            <pc:sldMk cId="1229303132" sldId="285"/>
            <ac:spMk id="15" creationId="{CD03187C-40CC-4259-B33E-C9D3ECB17726}"/>
          </ac:spMkLst>
        </pc:spChg>
        <pc:picChg chg="mod">
          <ac:chgData name="Andy" userId="110013f7358a418c" providerId="LiveId" clId="{5E6A8168-E1D7-41D5-A273-068A65786E64}" dt="2020-05-10T16:45:12.343" v="1148" actId="14826"/>
          <ac:picMkLst>
            <pc:docMk/>
            <pc:sldMk cId="1229303132" sldId="285"/>
            <ac:picMk id="8" creationId="{0B42397E-7E68-49B5-AF8C-1FF507FD38A9}"/>
          </ac:picMkLst>
        </pc:picChg>
      </pc:sldChg>
      <pc:sldChg chg="del">
        <pc:chgData name="Andy" userId="110013f7358a418c" providerId="LiveId" clId="{5E6A8168-E1D7-41D5-A273-068A65786E64}" dt="2020-05-10T16:46:14.653" v="1227" actId="2696"/>
        <pc:sldMkLst>
          <pc:docMk/>
          <pc:sldMk cId="321132947" sldId="286"/>
        </pc:sldMkLst>
      </pc:sldChg>
      <pc:sldChg chg="new del">
        <pc:chgData name="Andy" userId="110013f7358a418c" providerId="LiveId" clId="{5E6A8168-E1D7-41D5-A273-068A65786E64}" dt="2020-05-09T22:46:26.610" v="1039" actId="47"/>
        <pc:sldMkLst>
          <pc:docMk/>
          <pc:sldMk cId="3940848198" sldId="288"/>
        </pc:sldMkLst>
      </pc:sldChg>
      <pc:sldChg chg="add del modNotesTx">
        <pc:chgData name="Andy" userId="110013f7358a418c" providerId="LiveId" clId="{5E6A8168-E1D7-41D5-A273-068A65786E64}" dt="2020-05-10T21:20:31.140" v="4352" actId="47"/>
        <pc:sldMkLst>
          <pc:docMk/>
          <pc:sldMk cId="1582463830" sldId="289"/>
        </pc:sldMkLst>
      </pc:sldChg>
      <pc:sldChg chg="modSp add mod modNotesTx">
        <pc:chgData name="Andy" userId="110013f7358a418c" providerId="LiveId" clId="{5E6A8168-E1D7-41D5-A273-068A65786E64}" dt="2020-05-10T22:29:54.843" v="5922" actId="20577"/>
        <pc:sldMkLst>
          <pc:docMk/>
          <pc:sldMk cId="2335102394" sldId="290"/>
        </pc:sldMkLst>
        <pc:picChg chg="mod">
          <ac:chgData name="Andy" userId="110013f7358a418c" providerId="LiveId" clId="{5E6A8168-E1D7-41D5-A273-068A65786E64}" dt="2020-05-10T20:14:15.477" v="3008" actId="26606"/>
          <ac:picMkLst>
            <pc:docMk/>
            <pc:sldMk cId="2335102394" sldId="290"/>
            <ac:picMk id="11" creationId="{6CD3F703-BB76-421A-9B9D-E9D482EC414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BD4573-58E7-4156-A133-2731F5F8D1A6}" type="datetimeFigureOut">
              <a:rPr lang="en-US" smtClean="0"/>
              <a:t>5/10/2020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3B0CF2-7F87-4E02-A248-870047730F99}" type="slidenum">
              <a:rPr lang="en-US" smtClean="0"/>
              <a:t>‹#›</a:t>
            </a:fld>
            <a:endParaRPr lang="en-US"/>
          </a:p>
        </p:txBody>
      </p:sp>
    </p:spTree>
    <p:extLst>
      <p:ext uri="{BB962C8B-B14F-4D97-AF65-F5344CB8AC3E}">
        <p14:creationId xmlns:p14="http://schemas.microsoft.com/office/powerpoint/2010/main" val="3614981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Andy Peng. Welcome to my presentation for Flatiron School Module 2 – Housing Price. For the extent of this project, our stakeholders are a company that focuses on finding affordable family houses in the King County Area.</a:t>
            </a:r>
          </a:p>
        </p:txBody>
      </p:sp>
      <p:sp>
        <p:nvSpPr>
          <p:cNvPr id="4" name="Slide Number Placeholder 3"/>
          <p:cNvSpPr>
            <a:spLocks noGrp="1"/>
          </p:cNvSpPr>
          <p:nvPr>
            <p:ph type="sldNum" sz="quarter" idx="10"/>
          </p:nvPr>
        </p:nvSpPr>
        <p:spPr/>
        <p:txBody>
          <a:bodyPr/>
          <a:lstStyle/>
          <a:p>
            <a:fld id="{893B0CF2-7F87-4E02-A248-870047730F99}" type="slidenum">
              <a:rPr lang="en-US" smtClean="0"/>
              <a:t>1</a:t>
            </a:fld>
            <a:endParaRPr lang="en-US"/>
          </a:p>
        </p:txBody>
      </p:sp>
    </p:spTree>
    <p:extLst>
      <p:ext uri="{BB962C8B-B14F-4D97-AF65-F5344CB8AC3E}">
        <p14:creationId xmlns:p14="http://schemas.microsoft.com/office/powerpoint/2010/main" val="14951338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next step we can explore other key features such as the crime rates, schools in the area, pictures of the house and time of house sales. If we want to improve our model, gathering more data would help us do a better job at finding lower housing prices.</a:t>
            </a:r>
          </a:p>
        </p:txBody>
      </p:sp>
      <p:sp>
        <p:nvSpPr>
          <p:cNvPr id="4" name="Slide Number Placeholder 3"/>
          <p:cNvSpPr>
            <a:spLocks noGrp="1"/>
          </p:cNvSpPr>
          <p:nvPr>
            <p:ph type="sldNum" sz="quarter" idx="5"/>
          </p:nvPr>
        </p:nvSpPr>
        <p:spPr/>
        <p:txBody>
          <a:bodyPr/>
          <a:lstStyle/>
          <a:p>
            <a:fld id="{893B0CF2-7F87-4E02-A248-870047730F99}" type="slidenum">
              <a:rPr lang="en-US" smtClean="0"/>
              <a:t>10</a:t>
            </a:fld>
            <a:endParaRPr lang="en-US"/>
          </a:p>
        </p:txBody>
      </p:sp>
    </p:spTree>
    <p:extLst>
      <p:ext uri="{BB962C8B-B14F-4D97-AF65-F5344CB8AC3E}">
        <p14:creationId xmlns:p14="http://schemas.microsoft.com/office/powerpoint/2010/main" val="3476320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p>
        </p:txBody>
      </p:sp>
      <p:sp>
        <p:nvSpPr>
          <p:cNvPr id="4" name="Slide Number Placeholder 3"/>
          <p:cNvSpPr>
            <a:spLocks noGrp="1"/>
          </p:cNvSpPr>
          <p:nvPr>
            <p:ph type="sldNum" sz="quarter" idx="5"/>
          </p:nvPr>
        </p:nvSpPr>
        <p:spPr/>
        <p:txBody>
          <a:bodyPr/>
          <a:lstStyle/>
          <a:p>
            <a:fld id="{893B0CF2-7F87-4E02-A248-870047730F99}" type="slidenum">
              <a:rPr lang="en-US" smtClean="0"/>
              <a:t>11</a:t>
            </a:fld>
            <a:endParaRPr lang="en-US"/>
          </a:p>
        </p:txBody>
      </p:sp>
    </p:spTree>
    <p:extLst>
      <p:ext uri="{BB962C8B-B14F-4D97-AF65-F5344CB8AC3E}">
        <p14:creationId xmlns:p14="http://schemas.microsoft.com/office/powerpoint/2010/main" val="858480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managed to create a model that can predict housing prices within an $80,000 error interval. However, for the extent of this presentation we will be focusing on the following features waterfront view, zip codes and square footage of the house.</a:t>
            </a:r>
          </a:p>
        </p:txBody>
      </p:sp>
      <p:sp>
        <p:nvSpPr>
          <p:cNvPr id="4" name="Slide Number Placeholder 3"/>
          <p:cNvSpPr>
            <a:spLocks noGrp="1"/>
          </p:cNvSpPr>
          <p:nvPr>
            <p:ph type="sldNum" sz="quarter" idx="5"/>
          </p:nvPr>
        </p:nvSpPr>
        <p:spPr/>
        <p:txBody>
          <a:bodyPr/>
          <a:lstStyle/>
          <a:p>
            <a:fld id="{893B0CF2-7F87-4E02-A248-870047730F99}" type="slidenum">
              <a:rPr lang="en-US" smtClean="0"/>
              <a:t>2</a:t>
            </a:fld>
            <a:endParaRPr lang="en-US"/>
          </a:p>
        </p:txBody>
      </p:sp>
    </p:spTree>
    <p:extLst>
      <p:ext uri="{BB962C8B-B14F-4D97-AF65-F5344CB8AC3E}">
        <p14:creationId xmlns:p14="http://schemas.microsoft.com/office/powerpoint/2010/main" val="2139373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having a waterfront view affect housing prices? Let’s look at this graph here, on the left-hand side we have a box plot of housing prices without a waterfront view and on the right-hand side we have a box plot of housing prices with a waterfront view. Although the maximum housing prices of not having a waterfront view and having a waterfront view are relatively similar, we can see that without a waterfront view we have a smaller median and minimum value for housing prices. According to our model we can see that houses with waterfront view on average tend to cost about $275,000 more than houses without waterfront view.</a:t>
            </a:r>
          </a:p>
        </p:txBody>
      </p:sp>
      <p:sp>
        <p:nvSpPr>
          <p:cNvPr id="4" name="Slide Number Placeholder 3"/>
          <p:cNvSpPr>
            <a:spLocks noGrp="1"/>
          </p:cNvSpPr>
          <p:nvPr>
            <p:ph type="sldNum" sz="quarter" idx="5"/>
          </p:nvPr>
        </p:nvSpPr>
        <p:spPr/>
        <p:txBody>
          <a:bodyPr/>
          <a:lstStyle/>
          <a:p>
            <a:fld id="{893B0CF2-7F87-4E02-A248-870047730F99}" type="slidenum">
              <a:rPr lang="en-US" smtClean="0"/>
              <a:t>3</a:t>
            </a:fld>
            <a:endParaRPr lang="en-US"/>
          </a:p>
        </p:txBody>
      </p:sp>
    </p:spTree>
    <p:extLst>
      <p:ext uri="{BB962C8B-B14F-4D97-AF65-F5344CB8AC3E}">
        <p14:creationId xmlns:p14="http://schemas.microsoft.com/office/powerpoint/2010/main" val="3210959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zip codes effect housing prices? I have calculated the average housing prices of each zip code. The graph on the left represents the top 5 zip codes with the most expensive housing prices and the graph on the right represents the top 5 zip codes with the cheapest housing prices. As we can see there is a significant difference between the prices. Now let’s look at the zip codes on a map.</a:t>
            </a:r>
          </a:p>
        </p:txBody>
      </p:sp>
      <p:sp>
        <p:nvSpPr>
          <p:cNvPr id="4" name="Slide Number Placeholder 3"/>
          <p:cNvSpPr>
            <a:spLocks noGrp="1"/>
          </p:cNvSpPr>
          <p:nvPr>
            <p:ph type="sldNum" sz="quarter" idx="5"/>
          </p:nvPr>
        </p:nvSpPr>
        <p:spPr/>
        <p:txBody>
          <a:bodyPr/>
          <a:lstStyle/>
          <a:p>
            <a:fld id="{893B0CF2-7F87-4E02-A248-870047730F99}" type="slidenum">
              <a:rPr lang="en-US" smtClean="0"/>
              <a:t>4</a:t>
            </a:fld>
            <a:endParaRPr lang="en-US"/>
          </a:p>
        </p:txBody>
      </p:sp>
    </p:spTree>
    <p:extLst>
      <p:ext uri="{BB962C8B-B14F-4D97-AF65-F5344CB8AC3E}">
        <p14:creationId xmlns:p14="http://schemas.microsoft.com/office/powerpoint/2010/main" val="1191801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took the data from the previous graph to see if we can understand the difference in the housing prices. As we can see above, we see that the most expensive housing prices are all clutter in one location. Let’s take a look at all the King County Data zip code values. </a:t>
            </a:r>
          </a:p>
        </p:txBody>
      </p:sp>
      <p:sp>
        <p:nvSpPr>
          <p:cNvPr id="4" name="Slide Number Placeholder 3"/>
          <p:cNvSpPr>
            <a:spLocks noGrp="1"/>
          </p:cNvSpPr>
          <p:nvPr>
            <p:ph type="sldNum" sz="quarter" idx="5"/>
          </p:nvPr>
        </p:nvSpPr>
        <p:spPr/>
        <p:txBody>
          <a:bodyPr/>
          <a:lstStyle/>
          <a:p>
            <a:fld id="{893B0CF2-7F87-4E02-A248-870047730F99}" type="slidenum">
              <a:rPr lang="en-US" smtClean="0"/>
              <a:t>5</a:t>
            </a:fld>
            <a:endParaRPr lang="en-US"/>
          </a:p>
        </p:txBody>
      </p:sp>
    </p:spTree>
    <p:extLst>
      <p:ext uri="{BB962C8B-B14F-4D97-AF65-F5344CB8AC3E}">
        <p14:creationId xmlns:p14="http://schemas.microsoft.com/office/powerpoint/2010/main" val="199676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included all the zip code values from the King County Data, we can get a bigger picture. Our map here displays the zip code and the average housing prices of all zip code related to that area.</a:t>
            </a:r>
          </a:p>
        </p:txBody>
      </p:sp>
      <p:sp>
        <p:nvSpPr>
          <p:cNvPr id="4" name="Slide Number Placeholder 3"/>
          <p:cNvSpPr>
            <a:spLocks noGrp="1"/>
          </p:cNvSpPr>
          <p:nvPr>
            <p:ph type="sldNum" sz="quarter" idx="5"/>
          </p:nvPr>
        </p:nvSpPr>
        <p:spPr/>
        <p:txBody>
          <a:bodyPr/>
          <a:lstStyle/>
          <a:p>
            <a:fld id="{893B0CF2-7F87-4E02-A248-870047730F99}" type="slidenum">
              <a:rPr lang="en-US" smtClean="0"/>
              <a:t>6</a:t>
            </a:fld>
            <a:endParaRPr lang="en-US"/>
          </a:p>
        </p:txBody>
      </p:sp>
    </p:spTree>
    <p:extLst>
      <p:ext uri="{BB962C8B-B14F-4D97-AF65-F5344CB8AC3E}">
        <p14:creationId xmlns:p14="http://schemas.microsoft.com/office/powerpoint/2010/main" val="1776515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majority of the expensive housing prices are. Most of them are located near Mercer Island. As you move farther away from Mercer Island, </a:t>
            </a:r>
            <a:r>
              <a:rPr lang="en-US"/>
              <a:t>the prices tend </a:t>
            </a:r>
            <a:r>
              <a:rPr lang="en-US" dirty="0"/>
              <a:t>to be lower. </a:t>
            </a:r>
          </a:p>
        </p:txBody>
      </p:sp>
      <p:sp>
        <p:nvSpPr>
          <p:cNvPr id="4" name="Slide Number Placeholder 3"/>
          <p:cNvSpPr>
            <a:spLocks noGrp="1"/>
          </p:cNvSpPr>
          <p:nvPr>
            <p:ph type="sldNum" sz="quarter" idx="5"/>
          </p:nvPr>
        </p:nvSpPr>
        <p:spPr/>
        <p:txBody>
          <a:bodyPr/>
          <a:lstStyle/>
          <a:p>
            <a:fld id="{893B0CF2-7F87-4E02-A248-870047730F99}" type="slidenum">
              <a:rPr lang="en-US" smtClean="0"/>
              <a:t>7</a:t>
            </a:fld>
            <a:endParaRPr lang="en-US"/>
          </a:p>
        </p:txBody>
      </p:sp>
    </p:spTree>
    <p:extLst>
      <p:ext uri="{BB962C8B-B14F-4D97-AF65-F5344CB8AC3E}">
        <p14:creationId xmlns:p14="http://schemas.microsoft.com/office/powerpoint/2010/main" val="3161349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square footage of houses effect housing prices? As we can see above that there is a positive correlation between square footage of the house and housing prices. In other words as the square footage of the house increase, the housing prices would also increase too. According to our model for each square footage increase we can see about an increase of $25. This may not seem a lot but square footage space adds up. </a:t>
            </a:r>
          </a:p>
        </p:txBody>
      </p:sp>
      <p:sp>
        <p:nvSpPr>
          <p:cNvPr id="4" name="Slide Number Placeholder 3"/>
          <p:cNvSpPr>
            <a:spLocks noGrp="1"/>
          </p:cNvSpPr>
          <p:nvPr>
            <p:ph type="sldNum" sz="quarter" idx="5"/>
          </p:nvPr>
        </p:nvSpPr>
        <p:spPr/>
        <p:txBody>
          <a:bodyPr/>
          <a:lstStyle/>
          <a:p>
            <a:fld id="{893B0CF2-7F87-4E02-A248-870047730F99}" type="slidenum">
              <a:rPr lang="en-US" smtClean="0"/>
              <a:t>8</a:t>
            </a:fld>
            <a:endParaRPr lang="en-US"/>
          </a:p>
        </p:txBody>
      </p:sp>
    </p:spTree>
    <p:extLst>
      <p:ext uri="{BB962C8B-B14F-4D97-AF65-F5344CB8AC3E}">
        <p14:creationId xmlns:p14="http://schemas.microsoft.com/office/powerpoint/2010/main" val="35873097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goal is to buy affordable family houses and so these are the things that we should follow in order to buy cheaper houses. We should focus on houses without waterfront view because the housing prices with waterfront view on average costs more. Next, we need to consider location of houses. For example we can buy houses around zip codes 98001, 98002, 98022, </a:t>
            </a:r>
            <a:r>
              <a:rPr lang="en-US" dirty="0" err="1"/>
              <a:t>etc</a:t>
            </a:r>
            <a:r>
              <a:rPr lang="en-US" dirty="0"/>
              <a:t> or like we mention earlier houses away from Mercer Island. We also recommend buying a smaller square footage for the house because the housing prices tend to be lower.</a:t>
            </a:r>
          </a:p>
        </p:txBody>
      </p:sp>
      <p:sp>
        <p:nvSpPr>
          <p:cNvPr id="4" name="Slide Number Placeholder 3"/>
          <p:cNvSpPr>
            <a:spLocks noGrp="1"/>
          </p:cNvSpPr>
          <p:nvPr>
            <p:ph type="sldNum" sz="quarter" idx="5"/>
          </p:nvPr>
        </p:nvSpPr>
        <p:spPr/>
        <p:txBody>
          <a:bodyPr/>
          <a:lstStyle/>
          <a:p>
            <a:fld id="{893B0CF2-7F87-4E02-A248-870047730F99}" type="slidenum">
              <a:rPr lang="en-US" smtClean="0"/>
              <a:t>9</a:t>
            </a:fld>
            <a:endParaRPr lang="en-US"/>
          </a:p>
        </p:txBody>
      </p:sp>
    </p:spTree>
    <p:extLst>
      <p:ext uri="{BB962C8B-B14F-4D97-AF65-F5344CB8AC3E}">
        <p14:creationId xmlns:p14="http://schemas.microsoft.com/office/powerpoint/2010/main" val="1130594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grpSp>
        <p:nvGrpSpPr>
          <p:cNvPr id="10" name="Group 9"/>
          <p:cNvGrpSpPr/>
          <p:nvPr/>
        </p:nvGrpSpPr>
        <p:grpSpPr>
          <a:xfrm>
            <a:off x="0" y="6208894"/>
            <a:ext cx="12192000" cy="649106"/>
            <a:chOff x="0" y="6208894"/>
            <a:chExt cx="12192000" cy="649106"/>
          </a:xfrm>
        </p:grpSpPr>
        <p:sp>
          <p:nvSpPr>
            <p:cNvPr id="2" name="Rectangle 1"/>
            <p:cNvSpPr/>
            <p:nvPr/>
          </p:nvSpPr>
          <p:spPr>
            <a:xfrm>
              <a:off x="3048" y="6220178"/>
              <a:ext cx="12188952" cy="637822"/>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7" name="Straight Connector 6"/>
            <p:cNvCxnSpPr/>
            <p:nvPr/>
          </p:nvCxnSpPr>
          <p:spPr>
            <a:xfrm>
              <a:off x="0" y="6208894"/>
              <a:ext cx="12192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5" name="Straight Connector 4"/>
          <p:cNvCxnSpPr/>
          <p:nvPr userDrawn="1"/>
        </p:nvCxnSpPr>
        <p:spPr>
          <a:xfrm flipV="1">
            <a:off x="3048" y="5937956"/>
            <a:ext cx="8241" cy="56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flipV="1">
            <a:off x="3048" y="5937956"/>
            <a:ext cx="8241" cy="5644"/>
          </a:xfrm>
          <a:prstGeom prst="line">
            <a:avLst/>
          </a:prstGeom>
        </p:spPr>
        <p:style>
          <a:lnRef idx="1">
            <a:schemeClr val="accent1"/>
          </a:lnRef>
          <a:fillRef idx="0">
            <a:schemeClr val="accent1"/>
          </a:fillRef>
          <a:effectRef idx="0">
            <a:schemeClr val="accent1"/>
          </a:effectRef>
          <a:fontRef idx="minor">
            <a:schemeClr val="tx1"/>
          </a:fontRef>
        </p:style>
      </p:cxnSp>
      <p:sp>
        <p:nvSpPr>
          <p:cNvPr id="9" name="Title 8"/>
          <p:cNvSpPr>
            <a:spLocks noGrp="1"/>
          </p:cNvSpPr>
          <p:nvPr>
            <p:ph type="ctrTitle"/>
          </p:nvPr>
        </p:nvSpPr>
        <p:spPr>
          <a:xfrm>
            <a:off x="711200" y="1371600"/>
            <a:ext cx="10468864"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tx2"/>
                </a:solidFill>
                <a:effectLst/>
                <a:latin typeface="+mj-lt"/>
                <a:ea typeface="+mj-ea"/>
                <a:cs typeface="+mj-cs"/>
              </a:defRPr>
            </a:lvl1pPr>
          </a:lstStyle>
          <a:p>
            <a:r>
              <a:rPr kumimoji="0" lang="en-US"/>
              <a:t>Click to edit Master title style</a:t>
            </a:r>
            <a:endParaRPr kumimoji="0" lang="en-US" dirty="0"/>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021A1D30-C0A0-4124-A783-34D9F15FA0FE}" type="datetime1">
              <a:rPr lang="en-US" smtClean="0"/>
              <a:t>5/10/2020</a:t>
            </a:fld>
            <a:endParaRPr lang="en-US"/>
          </a:p>
        </p:txBody>
      </p:sp>
      <p:sp>
        <p:nvSpPr>
          <p:cNvPr id="19" name="Footer Placeholder 18"/>
          <p:cNvSpPr>
            <a:spLocks noGrp="1"/>
          </p:cNvSpPr>
          <p:nvPr>
            <p:ph type="ftr" sz="quarter" idx="11"/>
          </p:nvPr>
        </p:nvSpPr>
        <p:spPr/>
        <p:txBody>
          <a:bodyPr/>
          <a:lstStyle/>
          <a:p>
            <a:r>
              <a:rPr lang="en-US" dirty="0"/>
              <a:t>Add a footer</a:t>
            </a:r>
          </a:p>
        </p:txBody>
      </p:sp>
      <p:sp>
        <p:nvSpPr>
          <p:cNvPr id="27" name="Slide Number Placeholder 26"/>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298082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D2D5871-AB0F-4B3D-8861-97E78CB7B47E}" type="datetime1">
              <a:rPr lang="en-US" smtClean="0"/>
              <a:t>5/10/2020</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877777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2"/>
            <a:ext cx="27432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914402"/>
            <a:ext cx="80264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4418406-4C3F-4F3E-80BD-A22568EA37EB}" type="datetime1">
              <a:rPr lang="en-US" smtClean="0"/>
              <a:t>5/10/2020</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3369754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5F28077-7188-48C5-8679-2287FAC952E9}" type="datetime1">
              <a:rPr lang="en-US" smtClean="0"/>
              <a:t>5/10/2020</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1481682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07136" y="1316736"/>
            <a:ext cx="103632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707136" y="2704664"/>
            <a:ext cx="103632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D2DCB740-6776-4EE9-99FD-96D592FA5A23}" type="datetime1">
              <a:rPr lang="en-US" smtClean="0"/>
              <a:t>5/10/2020</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353193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a:lstStyle/>
          <a:p>
            <a:r>
              <a:rPr kumimoji="0" lang="en-US"/>
              <a:t>Click to edit Master title style</a:t>
            </a:r>
          </a:p>
        </p:txBody>
      </p:sp>
      <p:sp>
        <p:nvSpPr>
          <p:cNvPr id="3" name="Content Placeholder 2"/>
          <p:cNvSpPr>
            <a:spLocks noGrp="1"/>
          </p:cNvSpPr>
          <p:nvPr>
            <p:ph sz="half" idx="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05F6BD99-6FFD-46C5-B5E2-43A34BDA2566}" type="datetime1">
              <a:rPr lang="en-US" smtClean="0"/>
              <a:t>5/10/2020</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109018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609600" y="1855248"/>
            <a:ext cx="5386917" cy="659352"/>
          </a:xfrm>
        </p:spPr>
        <p:txBody>
          <a:bodyPr lIns="45720" tIns="0" rIns="45720" bIns="0" anchor="ctr">
            <a:noAutofit/>
          </a:bodyPr>
          <a:lstStyle>
            <a:lvl1pPr marL="0" indent="0">
              <a:buNone/>
              <a:defRPr sz="2400" b="1" cap="none" baseline="0">
                <a:solidFill>
                  <a:schemeClr val="tx1"/>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2514600"/>
            <a:ext cx="5386917"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3"/>
          </p:nvPr>
        </p:nvSpPr>
        <p:spPr>
          <a:xfrm>
            <a:off x="6193368" y="1859758"/>
            <a:ext cx="5389033" cy="654843"/>
          </a:xfrm>
        </p:spPr>
        <p:txBody>
          <a:bodyPr lIns="45720" tIns="0" rIns="45720" bIns="0" anchor="ctr"/>
          <a:lstStyle>
            <a:lvl1pPr marL="0" indent="0">
              <a:buNone/>
              <a:defRPr sz="2400" b="1" cap="none" baseline="0">
                <a:solidFill>
                  <a:schemeClr val="tx1"/>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6193368" y="2514600"/>
            <a:ext cx="538903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E022678E-214C-4CF8-97C7-95015FB02960}" type="datetime1">
              <a:rPr lang="en-US" smtClean="0"/>
              <a:t>5/10/2020</a:t>
            </a:fld>
            <a:endParaRPr lang="en-US"/>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1250188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D55660E0-FA77-4473-A859-74127B089143}" type="datetime1">
              <a:rPr lang="en-US" smtClean="0"/>
              <a:t>5/10/2020</a:t>
            </a:fld>
            <a:endParaRPr lang="en-US"/>
          </a:p>
        </p:txBody>
      </p:sp>
      <p:sp>
        <p:nvSpPr>
          <p:cNvPr id="4" name="Footer Placeholder 3"/>
          <p:cNvSpPr>
            <a:spLocks noGrp="1"/>
          </p:cNvSpPr>
          <p:nvPr>
            <p:ph type="ftr" sz="quarter" idx="11"/>
          </p:nvPr>
        </p:nvSpPr>
        <p:spPr/>
        <p:txBody>
          <a:bodyPr/>
          <a:lstStyle/>
          <a:p>
            <a:r>
              <a:rPr lang="en-US" dirty="0"/>
              <a:t>Add a footer</a:t>
            </a:r>
          </a:p>
        </p:txBody>
      </p:sp>
      <p:sp>
        <p:nvSpPr>
          <p:cNvPr id="5" name="Slide Number Placeholder 4"/>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307181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88D7B8-9F07-4899-827D-5F3CFDDEB574}" type="datetime1">
              <a:rPr lang="en-US" smtClean="0"/>
              <a:t>5/10/2020</a:t>
            </a:fld>
            <a:endParaRPr lang="en-US"/>
          </a:p>
        </p:txBody>
      </p:sp>
      <p:sp>
        <p:nvSpPr>
          <p:cNvPr id="3" name="Footer Placeholder 2"/>
          <p:cNvSpPr>
            <a:spLocks noGrp="1"/>
          </p:cNvSpPr>
          <p:nvPr>
            <p:ph type="ftr" sz="quarter" idx="11"/>
          </p:nvPr>
        </p:nvSpPr>
        <p:spPr/>
        <p:txBody>
          <a:bodyPr/>
          <a:lstStyle/>
          <a:p>
            <a:r>
              <a:rPr lang="en-US" dirty="0"/>
              <a:t>Add a footer</a:t>
            </a:r>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25288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14352"/>
            <a:ext cx="36576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4" name="Content Placeholder 3"/>
          <p:cNvSpPr>
            <a:spLocks noGrp="1"/>
          </p:cNvSpPr>
          <p:nvPr>
            <p:ph sz="half" idx="1"/>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2"/>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B5197C5C-1CD1-417D-A89C-14747F5222C7}" type="datetime1">
              <a:rPr lang="en-US" smtClean="0"/>
              <a:t>5/10/2020</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1991926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4221004" y="1108077"/>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12" name="Right Triangle 11"/>
          <p:cNvSpPr/>
          <p:nvPr/>
        </p:nvSpPr>
        <p:spPr>
          <a:xfrm rot="420000" flipV="1">
            <a:off x="10672179" y="5359769"/>
            <a:ext cx="207264"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Title 1"/>
          <p:cNvSpPr>
            <a:spLocks noGrp="1"/>
          </p:cNvSpPr>
          <p:nvPr>
            <p:ph type="title"/>
          </p:nvPr>
        </p:nvSpPr>
        <p:spPr>
          <a:xfrm>
            <a:off x="812800" y="1176997"/>
            <a:ext cx="2950464"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812800" y="2828785"/>
            <a:ext cx="29464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359EFBB-CFA1-4AA8-9123-F0B52DBD84FE}" type="datetime1">
              <a:rPr lang="en-US" smtClean="0"/>
              <a:t>5/10/2020</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a:xfrm>
            <a:off x="10769600" y="6356351"/>
            <a:ext cx="812800" cy="365125"/>
          </a:xfrm>
        </p:spPr>
        <p:txBody>
          <a:bodyPr/>
          <a:lstStyle/>
          <a:p>
            <a:fld id="{401CF334-2D5C-4859-84A6-CA7E6E43FAEB}" type="slidenum">
              <a:rPr lang="en-US" smtClean="0"/>
              <a:t>‹#›</a:t>
            </a:fld>
            <a:endParaRPr lang="en-US"/>
          </a:p>
        </p:txBody>
      </p:sp>
      <p:sp>
        <p:nvSpPr>
          <p:cNvPr id="10" name="Freeform 9"/>
          <p:cNvSpPr>
            <a:spLocks/>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a:solidFill>
                <a:schemeClr val="tx1"/>
              </a:solidFill>
              <a:latin typeface="+mn-lt"/>
              <a:ea typeface="+mn-ea"/>
              <a:cs typeface="+mn-cs"/>
            </a:endParaRPr>
          </a:p>
        </p:txBody>
      </p:sp>
      <p:sp>
        <p:nvSpPr>
          <p:cNvPr id="11" name="Freeform 10"/>
          <p:cNvSpPr>
            <a:spLocks/>
          </p:cNvSpPr>
          <p:nvPr/>
        </p:nvSpPr>
        <p:spPr bwMode="auto">
          <a:xfrm flipV="1">
            <a:off x="5842000" y="6219826"/>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a:solidFill>
                <a:schemeClr val="tx1"/>
              </a:solidFill>
              <a:latin typeface="+mn-lt"/>
              <a:ea typeface="+mn-ea"/>
              <a:cs typeface="+mn-cs"/>
            </a:endParaRPr>
          </a:p>
        </p:txBody>
      </p:sp>
    </p:spTree>
    <p:extLst>
      <p:ext uri="{BB962C8B-B14F-4D97-AF65-F5344CB8AC3E}">
        <p14:creationId xmlns:p14="http://schemas.microsoft.com/office/powerpoint/2010/main" val="2519624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25" name="Group 24"/>
          <p:cNvGrpSpPr/>
          <p:nvPr/>
        </p:nvGrpSpPr>
        <p:grpSpPr>
          <a:xfrm>
            <a:off x="-29028" y="-7144"/>
            <a:ext cx="12240731" cy="6879658"/>
            <a:chOff x="0" y="-21658"/>
            <a:chExt cx="12240731" cy="6879658"/>
          </a:xfrm>
        </p:grpSpPr>
        <p:sp>
          <p:nvSpPr>
            <p:cNvPr id="26" name="Rectangle 25"/>
            <p:cNvSpPr/>
            <p:nvPr/>
          </p:nvSpPr>
          <p:spPr>
            <a:xfrm>
              <a:off x="31633"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0" y="-21658"/>
              <a:ext cx="12240731" cy="1041400"/>
              <a:chOff x="-25356" y="-7144"/>
              <a:chExt cx="12240731" cy="1041400"/>
            </a:xfrm>
          </p:grpSpPr>
          <p:sp>
            <p:nvSpPr>
              <p:cNvPr id="28" name="Freeform 27"/>
              <p:cNvSpPr>
                <a:spLocks/>
              </p:cNvSpPr>
              <p:nvPr/>
            </p:nvSpPr>
            <p:spPr bwMode="auto">
              <a:xfrm>
                <a:off x="-12700" y="-7144"/>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a:solidFill>
                    <a:schemeClr val="tx1"/>
                  </a:solidFill>
                  <a:latin typeface="+mn-lt"/>
                  <a:ea typeface="+mn-ea"/>
                  <a:cs typeface="+mn-cs"/>
                </a:endParaRPr>
              </a:p>
            </p:txBody>
          </p:sp>
          <p:sp>
            <p:nvSpPr>
              <p:cNvPr id="29" name="Freeform 28"/>
              <p:cNvSpPr>
                <a:spLocks/>
              </p:cNvSpPr>
              <p:nvPr/>
            </p:nvSpPr>
            <p:spPr bwMode="auto">
              <a:xfrm>
                <a:off x="5842000" y="-7144"/>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a:solidFill>
                    <a:schemeClr val="tx1"/>
                  </a:solidFill>
                  <a:latin typeface="+mn-lt"/>
                  <a:ea typeface="+mn-ea"/>
                  <a:cs typeface="+mn-cs"/>
                </a:endParaRPr>
              </a:p>
            </p:txBody>
          </p:sp>
          <p:grpSp>
            <p:nvGrpSpPr>
              <p:cNvPr id="31" name="Group 30"/>
              <p:cNvGrpSpPr/>
              <p:nvPr/>
            </p:nvGrpSpPr>
            <p:grpSpPr>
              <a:xfrm>
                <a:off x="-25356" y="202408"/>
                <a:ext cx="12240731" cy="649224"/>
                <a:chOff x="-19045" y="216550"/>
                <a:chExt cx="9180548" cy="649224"/>
              </a:xfrm>
            </p:grpSpPr>
            <p:sp>
              <p:nvSpPr>
                <p:cNvPr id="32" name="Freeform 3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33" name="Freeform 3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sz="1800"/>
                </a:p>
              </p:txBody>
            </p:sp>
          </p:grpSp>
        </p:grpSp>
      </p:grpSp>
      <p:sp>
        <p:nvSpPr>
          <p:cNvPr id="9" name="Title Placeholder 8"/>
          <p:cNvSpPr>
            <a:spLocks noGrp="1"/>
          </p:cNvSpPr>
          <p:nvPr>
            <p:ph type="title"/>
          </p:nvPr>
        </p:nvSpPr>
        <p:spPr>
          <a:xfrm>
            <a:off x="609600" y="704088"/>
            <a:ext cx="10972800" cy="1143000"/>
          </a:xfrm>
          <a:prstGeom prst="rect">
            <a:avLst/>
          </a:prstGeom>
        </p:spPr>
        <p:txBody>
          <a:bodyPr vert="horz" lIns="0" rIns="0" bIns="0" anchor="b">
            <a:normAutofit/>
          </a:bodyPr>
          <a:lstStyle/>
          <a:p>
            <a:r>
              <a:rPr kumimoji="0" lang="en-US"/>
              <a:t>Click to edit Master title style</a:t>
            </a:r>
            <a:endParaRPr kumimoji="0" lang="en-US" dirty="0"/>
          </a:p>
        </p:txBody>
      </p:sp>
      <p:sp>
        <p:nvSpPr>
          <p:cNvPr id="30" name="Text Placeholder 29"/>
          <p:cNvSpPr>
            <a:spLocks noGrp="1"/>
          </p:cNvSpPr>
          <p:nvPr>
            <p:ph type="body" idx="1"/>
          </p:nvPr>
        </p:nvSpPr>
        <p:spPr>
          <a:xfrm>
            <a:off x="609600" y="1935480"/>
            <a:ext cx="109728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10" name="Date Placeholder 9"/>
          <p:cNvSpPr>
            <a:spLocks noGrp="1"/>
          </p:cNvSpPr>
          <p:nvPr>
            <p:ph type="dt" sz="half" idx="2"/>
          </p:nvPr>
        </p:nvSpPr>
        <p:spPr>
          <a:xfrm>
            <a:off x="609600" y="6356351"/>
            <a:ext cx="2844800" cy="365125"/>
          </a:xfrm>
          <a:prstGeom prst="rect">
            <a:avLst/>
          </a:prstGeom>
        </p:spPr>
        <p:txBody>
          <a:bodyPr vert="horz" lIns="0" tIns="0" rIns="0" bIns="0" anchor="b"/>
          <a:lstStyle>
            <a:lvl1pPr algn="l" eaLnBrk="1" latinLnBrk="0" hangingPunct="1">
              <a:defRPr kumimoji="0" sz="1100">
                <a:solidFill>
                  <a:schemeClr val="tx1"/>
                </a:solidFill>
              </a:defRPr>
            </a:lvl1pPr>
          </a:lstStyle>
          <a:p>
            <a:fld id="{61146459-E3C3-4969-9224-5ED50B492D17}" type="datetime1">
              <a:rPr lang="en-US" smtClean="0"/>
              <a:pPr/>
              <a:t>5/10/2020</a:t>
            </a:fld>
            <a:endParaRPr lang="en-US" dirty="0"/>
          </a:p>
        </p:txBody>
      </p:sp>
      <p:sp>
        <p:nvSpPr>
          <p:cNvPr id="22" name="Footer Placeholder 21"/>
          <p:cNvSpPr>
            <a:spLocks noGrp="1"/>
          </p:cNvSpPr>
          <p:nvPr>
            <p:ph type="ftr" sz="quarter" idx="3"/>
          </p:nvPr>
        </p:nvSpPr>
        <p:spPr>
          <a:xfrm>
            <a:off x="3556000" y="6356351"/>
            <a:ext cx="4470400" cy="365125"/>
          </a:xfrm>
          <a:prstGeom prst="rect">
            <a:avLst/>
          </a:prstGeom>
        </p:spPr>
        <p:txBody>
          <a:bodyPr vert="horz" lIns="0" tIns="0" rIns="0" bIns="0" anchor="b"/>
          <a:lstStyle>
            <a:lvl1pPr algn="l" eaLnBrk="1" latinLnBrk="0" hangingPunct="1">
              <a:defRPr kumimoji="0" sz="1100">
                <a:solidFill>
                  <a:schemeClr val="tx1"/>
                </a:solidFill>
              </a:defRPr>
            </a:lvl1pPr>
          </a:lstStyle>
          <a:p>
            <a:r>
              <a:rPr lang="en-US" dirty="0"/>
              <a:t>Add a footer</a:t>
            </a:r>
          </a:p>
        </p:txBody>
      </p:sp>
      <p:sp>
        <p:nvSpPr>
          <p:cNvPr id="18" name="Slide Number Placeholder 17"/>
          <p:cNvSpPr>
            <a:spLocks noGrp="1"/>
          </p:cNvSpPr>
          <p:nvPr>
            <p:ph type="sldNum" sz="quarter" idx="4"/>
          </p:nvPr>
        </p:nvSpPr>
        <p:spPr>
          <a:xfrm>
            <a:off x="10566400" y="6356351"/>
            <a:ext cx="1016000" cy="365125"/>
          </a:xfrm>
          <a:prstGeom prst="rect">
            <a:avLst/>
          </a:prstGeom>
        </p:spPr>
        <p:txBody>
          <a:bodyPr vert="horz" lIns="0" tIns="0" rIns="0" bIns="0" anchor="b"/>
          <a:lstStyle>
            <a:lvl1pPr algn="r" eaLnBrk="1" latinLnBrk="0" hangingPunct="1">
              <a:defRPr kumimoji="0" sz="1100">
                <a:solidFill>
                  <a:schemeClr val="tx1"/>
                </a:solidFill>
              </a:defRPr>
            </a:lvl1pPr>
          </a:lstStyle>
          <a:p>
            <a:fld id="{401CF334-2D5C-4859-84A6-CA7E6E43FAEB}" type="slidenum">
              <a:rPr lang="en-US" smtClean="0"/>
              <a:pPr/>
              <a:t>‹#›</a:t>
            </a:fld>
            <a:endParaRPr lang="en-US"/>
          </a:p>
        </p:txBody>
      </p:sp>
    </p:spTree>
    <p:extLst>
      <p:ext uri="{BB962C8B-B14F-4D97-AF65-F5344CB8AC3E}">
        <p14:creationId xmlns:p14="http://schemas.microsoft.com/office/powerpoint/2010/main" val="9428528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lumMod val="50000"/>
          </a:schemeClr>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lumMod val="50000"/>
          </a:schemeClr>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lumMod val="50000"/>
          </a:schemeClr>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lumMod val="50000"/>
          </a:schemeClr>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lumMod val="75000"/>
          </a:schemeClr>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lumMod val="50000"/>
          </a:schemeClr>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lumMod val="75000"/>
          </a:schemeClr>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286000" indent="0" algn="l" rtl="0" eaLnBrk="1" latinLnBrk="0" hangingPunct="1">
        <a:spcBef>
          <a:spcPct val="20000"/>
        </a:spcBef>
        <a:buClr>
          <a:schemeClr val="tx2"/>
        </a:buClr>
        <a:buFontTx/>
        <a:buNone/>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Module 2 – Housing Price</a:t>
            </a:r>
          </a:p>
        </p:txBody>
      </p:sp>
      <p:sp>
        <p:nvSpPr>
          <p:cNvPr id="5" name="Subtitle 4"/>
          <p:cNvSpPr>
            <a:spLocks noGrp="1"/>
          </p:cNvSpPr>
          <p:nvPr>
            <p:ph type="subTitle" idx="1"/>
          </p:nvPr>
        </p:nvSpPr>
        <p:spPr/>
        <p:txBody>
          <a:bodyPr/>
          <a:lstStyle/>
          <a:p>
            <a:r>
              <a:rPr lang="en-US" dirty="0"/>
              <a:t>Andy Peng</a:t>
            </a:r>
          </a:p>
          <a:p>
            <a:endParaRPr lang="en-US" dirty="0"/>
          </a:p>
        </p:txBody>
      </p:sp>
    </p:spTree>
    <p:extLst>
      <p:ext uri="{BB962C8B-B14F-4D97-AF65-F5344CB8AC3E}">
        <p14:creationId xmlns:p14="http://schemas.microsoft.com/office/powerpoint/2010/main" val="3549628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Next Steps</a:t>
            </a:r>
          </a:p>
        </p:txBody>
      </p:sp>
      <p:sp>
        <p:nvSpPr>
          <p:cNvPr id="2" name="Content Placeholder 1"/>
          <p:cNvSpPr>
            <a:spLocks noGrp="1"/>
          </p:cNvSpPr>
          <p:nvPr>
            <p:ph idx="1"/>
          </p:nvPr>
        </p:nvSpPr>
        <p:spPr/>
        <p:txBody>
          <a:bodyPr/>
          <a:lstStyle/>
          <a:p>
            <a:r>
              <a:rPr lang="en-US" sz="4000" u="sng" dirty="0"/>
              <a:t>Features to Explore</a:t>
            </a:r>
          </a:p>
          <a:p>
            <a:pPr lvl="1"/>
            <a:r>
              <a:rPr lang="en-US" dirty="0"/>
              <a:t>Crime Rate</a:t>
            </a:r>
          </a:p>
          <a:p>
            <a:pPr lvl="1"/>
            <a:r>
              <a:rPr lang="en-US" dirty="0"/>
              <a:t>Schools in the area	</a:t>
            </a:r>
          </a:p>
          <a:p>
            <a:pPr lvl="1"/>
            <a:r>
              <a:rPr lang="en-US" dirty="0"/>
              <a:t>Pictures of the house</a:t>
            </a:r>
          </a:p>
          <a:p>
            <a:pPr lvl="1"/>
            <a:r>
              <a:rPr lang="en-US" dirty="0"/>
              <a:t>Time of house sales</a:t>
            </a:r>
          </a:p>
          <a:p>
            <a:r>
              <a:rPr lang="en-US" sz="4000" u="sng" dirty="0"/>
              <a:t>Gather More Data</a:t>
            </a:r>
          </a:p>
        </p:txBody>
      </p:sp>
    </p:spTree>
    <p:extLst>
      <p:ext uri="{BB962C8B-B14F-4D97-AF65-F5344CB8AC3E}">
        <p14:creationId xmlns:p14="http://schemas.microsoft.com/office/powerpoint/2010/main" val="112606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C75C24-E8CC-4043-B41D-C46DECBB7710}"/>
              </a:ext>
            </a:extLst>
          </p:cNvPr>
          <p:cNvSpPr>
            <a:spLocks noGrp="1"/>
          </p:cNvSpPr>
          <p:nvPr>
            <p:ph idx="1"/>
          </p:nvPr>
        </p:nvSpPr>
        <p:spPr/>
        <p:txBody>
          <a:bodyPr>
            <a:normAutofit/>
          </a:bodyPr>
          <a:lstStyle/>
          <a:p>
            <a:pPr marL="0" indent="0" algn="ctr">
              <a:buNone/>
            </a:pPr>
            <a:r>
              <a:rPr lang="en-US" sz="9600" dirty="0"/>
              <a:t>Thank You</a:t>
            </a:r>
          </a:p>
          <a:p>
            <a:pPr marL="0" indent="0" algn="ctr">
              <a:buNone/>
            </a:pPr>
            <a:endParaRPr lang="en-US" sz="9600" dirty="0"/>
          </a:p>
        </p:txBody>
      </p:sp>
    </p:spTree>
    <p:extLst>
      <p:ext uri="{BB962C8B-B14F-4D97-AF65-F5344CB8AC3E}">
        <p14:creationId xmlns:p14="http://schemas.microsoft.com/office/powerpoint/2010/main" val="2786973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Overview</a:t>
            </a:r>
          </a:p>
        </p:txBody>
      </p:sp>
      <p:sp>
        <p:nvSpPr>
          <p:cNvPr id="2" name="Content Placeholder 1"/>
          <p:cNvSpPr>
            <a:spLocks noGrp="1"/>
          </p:cNvSpPr>
          <p:nvPr>
            <p:ph idx="1"/>
          </p:nvPr>
        </p:nvSpPr>
        <p:spPr/>
        <p:txBody>
          <a:bodyPr/>
          <a:lstStyle/>
          <a:p>
            <a:r>
              <a:rPr lang="en-US" dirty="0"/>
              <a:t>Relationship to housing prices</a:t>
            </a:r>
          </a:p>
          <a:p>
            <a:pPr lvl="1"/>
            <a:r>
              <a:rPr lang="en-US" dirty="0"/>
              <a:t>Waterfront View</a:t>
            </a:r>
          </a:p>
          <a:p>
            <a:pPr lvl="1"/>
            <a:r>
              <a:rPr lang="en-US" dirty="0"/>
              <a:t>Zip Codes</a:t>
            </a:r>
          </a:p>
          <a:p>
            <a:pPr lvl="1"/>
            <a:r>
              <a:rPr lang="en-US" dirty="0"/>
              <a:t>Square Footage Living</a:t>
            </a:r>
          </a:p>
          <a:p>
            <a:pPr marL="0" indent="0">
              <a:buNone/>
            </a:pPr>
            <a:endParaRPr lang="en-US" dirty="0"/>
          </a:p>
        </p:txBody>
      </p:sp>
    </p:spTree>
    <p:extLst>
      <p:ext uri="{BB962C8B-B14F-4D97-AF65-F5344CB8AC3E}">
        <p14:creationId xmlns:p14="http://schemas.microsoft.com/office/powerpoint/2010/main" val="150891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AA7F8-9244-4E57-B3D9-B0365B714CEE}"/>
              </a:ext>
            </a:extLst>
          </p:cNvPr>
          <p:cNvSpPr>
            <a:spLocks noGrp="1"/>
          </p:cNvSpPr>
          <p:nvPr>
            <p:ph type="title"/>
          </p:nvPr>
        </p:nvSpPr>
        <p:spPr>
          <a:xfrm>
            <a:off x="609600" y="704088"/>
            <a:ext cx="10972800" cy="1143000"/>
          </a:xfrm>
        </p:spPr>
        <p:txBody>
          <a:bodyPr vert="horz" lIns="0" rIns="0" bIns="0" anchor="b">
            <a:normAutofit/>
          </a:bodyPr>
          <a:lstStyle/>
          <a:p>
            <a:pPr>
              <a:lnSpc>
                <a:spcPct val="90000"/>
              </a:lnSpc>
            </a:pPr>
            <a:r>
              <a:rPr kumimoji="0" lang="en-US" sz="3900" b="0" kern="1200" dirty="0">
                <a:ln>
                  <a:noFill/>
                </a:ln>
                <a:effectLst/>
              </a:rPr>
              <a:t>Does waterfront view affect housing prices?</a:t>
            </a:r>
          </a:p>
        </p:txBody>
      </p:sp>
      <p:pic>
        <p:nvPicPr>
          <p:cNvPr id="5" name="Content Placeholder 4">
            <a:extLst>
              <a:ext uri="{FF2B5EF4-FFF2-40B4-BE49-F238E27FC236}">
                <a16:creationId xmlns:a16="http://schemas.microsoft.com/office/drawing/2014/main" id="{538EC18D-83DE-43A6-9369-B73C66D46DB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p:blipFill>
        <p:spPr>
          <a:xfrm>
            <a:off x="3989222" y="1935480"/>
            <a:ext cx="4213555" cy="4389120"/>
          </a:xfrm>
          <a:prstGeom prst="rect">
            <a:avLst/>
          </a:prstGeom>
          <a:noFill/>
        </p:spPr>
      </p:pic>
    </p:spTree>
    <p:extLst>
      <p:ext uri="{BB962C8B-B14F-4D97-AF65-F5344CB8AC3E}">
        <p14:creationId xmlns:p14="http://schemas.microsoft.com/office/powerpoint/2010/main" val="1342581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AA7F8-9244-4E57-B3D9-B0365B714CEE}"/>
              </a:ext>
            </a:extLst>
          </p:cNvPr>
          <p:cNvSpPr>
            <a:spLocks noGrp="1"/>
          </p:cNvSpPr>
          <p:nvPr>
            <p:ph type="title"/>
          </p:nvPr>
        </p:nvSpPr>
        <p:spPr>
          <a:xfrm>
            <a:off x="609600" y="704088"/>
            <a:ext cx="10972800" cy="1143000"/>
          </a:xfrm>
        </p:spPr>
        <p:txBody>
          <a:bodyPr anchor="b">
            <a:normAutofit/>
          </a:bodyPr>
          <a:lstStyle/>
          <a:p>
            <a:r>
              <a:rPr lang="en-US" dirty="0"/>
              <a:t>Do zip codes effect housing prices?</a:t>
            </a:r>
          </a:p>
        </p:txBody>
      </p:sp>
      <p:pic>
        <p:nvPicPr>
          <p:cNvPr id="5" name="Content Placeholder 4">
            <a:extLst>
              <a:ext uri="{FF2B5EF4-FFF2-40B4-BE49-F238E27FC236}">
                <a16:creationId xmlns:a16="http://schemas.microsoft.com/office/drawing/2014/main" id="{538EC18D-83DE-43A6-9369-B73C66D46DB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p:blipFill>
        <p:spPr>
          <a:xfrm>
            <a:off x="1974760" y="1935480"/>
            <a:ext cx="8242480" cy="4389120"/>
          </a:xfrm>
          <a:prstGeom prst="rect">
            <a:avLst/>
          </a:prstGeom>
          <a:noFill/>
        </p:spPr>
      </p:pic>
    </p:spTree>
    <p:extLst>
      <p:ext uri="{BB962C8B-B14F-4D97-AF65-F5344CB8AC3E}">
        <p14:creationId xmlns:p14="http://schemas.microsoft.com/office/powerpoint/2010/main" val="1205657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AA7F8-9244-4E57-B3D9-B0365B714CEE}"/>
              </a:ext>
            </a:extLst>
          </p:cNvPr>
          <p:cNvSpPr>
            <a:spLocks noGrp="1"/>
          </p:cNvSpPr>
          <p:nvPr>
            <p:ph type="title"/>
          </p:nvPr>
        </p:nvSpPr>
        <p:spPr>
          <a:xfrm>
            <a:off x="609600" y="704088"/>
            <a:ext cx="10972800" cy="1143000"/>
          </a:xfrm>
        </p:spPr>
        <p:txBody>
          <a:bodyPr anchor="b">
            <a:normAutofit/>
          </a:bodyPr>
          <a:lstStyle/>
          <a:p>
            <a:r>
              <a:rPr lang="en-US" sz="4600" dirty="0"/>
              <a:t>Mapping of the previous graph</a:t>
            </a:r>
          </a:p>
        </p:txBody>
      </p:sp>
      <p:pic>
        <p:nvPicPr>
          <p:cNvPr id="21" name="Content Placeholder 20">
            <a:extLst>
              <a:ext uri="{FF2B5EF4-FFF2-40B4-BE49-F238E27FC236}">
                <a16:creationId xmlns:a16="http://schemas.microsoft.com/office/drawing/2014/main" id="{289BD2BA-BE9A-45A9-87FC-D3D0ABB1437C}"/>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2505695" y="1935480"/>
            <a:ext cx="7180610" cy="4389120"/>
          </a:xfrm>
          <a:prstGeom prst="rect">
            <a:avLst/>
          </a:prstGeom>
          <a:noFill/>
        </p:spPr>
      </p:pic>
    </p:spTree>
    <p:extLst>
      <p:ext uri="{BB962C8B-B14F-4D97-AF65-F5344CB8AC3E}">
        <p14:creationId xmlns:p14="http://schemas.microsoft.com/office/powerpoint/2010/main" val="1996740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AA7F8-9244-4E57-B3D9-B0365B714CEE}"/>
              </a:ext>
            </a:extLst>
          </p:cNvPr>
          <p:cNvSpPr>
            <a:spLocks noGrp="1"/>
          </p:cNvSpPr>
          <p:nvPr>
            <p:ph type="title"/>
          </p:nvPr>
        </p:nvSpPr>
        <p:spPr>
          <a:xfrm>
            <a:off x="609600" y="704088"/>
            <a:ext cx="10972800" cy="1143000"/>
          </a:xfrm>
        </p:spPr>
        <p:txBody>
          <a:bodyPr anchor="b">
            <a:normAutofit/>
          </a:bodyPr>
          <a:lstStyle/>
          <a:p>
            <a:r>
              <a:rPr lang="en-US" sz="4600" dirty="0"/>
              <a:t>Mapping of all zip code housing prices</a:t>
            </a:r>
          </a:p>
        </p:txBody>
      </p:sp>
      <p:pic>
        <p:nvPicPr>
          <p:cNvPr id="11" name="Content Placeholder 10">
            <a:extLst>
              <a:ext uri="{FF2B5EF4-FFF2-40B4-BE49-F238E27FC236}">
                <a16:creationId xmlns:a16="http://schemas.microsoft.com/office/drawing/2014/main" id="{6CD3F703-BB76-421A-9B9D-E9D482EC4148}"/>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2413853" y="1847088"/>
            <a:ext cx="7364293" cy="4389120"/>
          </a:xfrm>
          <a:prstGeom prst="rect">
            <a:avLst/>
          </a:prstGeom>
          <a:noFill/>
        </p:spPr>
      </p:pic>
    </p:spTree>
    <p:extLst>
      <p:ext uri="{BB962C8B-B14F-4D97-AF65-F5344CB8AC3E}">
        <p14:creationId xmlns:p14="http://schemas.microsoft.com/office/powerpoint/2010/main" val="3669162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AA7F8-9244-4E57-B3D9-B0365B714CEE}"/>
              </a:ext>
            </a:extLst>
          </p:cNvPr>
          <p:cNvSpPr>
            <a:spLocks noGrp="1"/>
          </p:cNvSpPr>
          <p:nvPr>
            <p:ph type="title"/>
          </p:nvPr>
        </p:nvSpPr>
        <p:spPr>
          <a:xfrm>
            <a:off x="609600" y="704088"/>
            <a:ext cx="10972800" cy="1143000"/>
          </a:xfrm>
        </p:spPr>
        <p:txBody>
          <a:bodyPr anchor="b">
            <a:normAutofit/>
          </a:bodyPr>
          <a:lstStyle/>
          <a:p>
            <a:r>
              <a:rPr lang="en-US" sz="4600" dirty="0"/>
              <a:t>Mapping of all zip code housing prices</a:t>
            </a:r>
          </a:p>
        </p:txBody>
      </p:sp>
      <p:pic>
        <p:nvPicPr>
          <p:cNvPr id="11" name="Content Placeholder 10">
            <a:extLst>
              <a:ext uri="{FF2B5EF4-FFF2-40B4-BE49-F238E27FC236}">
                <a16:creationId xmlns:a16="http://schemas.microsoft.com/office/drawing/2014/main" id="{6CD3F703-BB76-421A-9B9D-E9D482EC4148}"/>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2097716" y="1960865"/>
            <a:ext cx="7360613" cy="4389120"/>
          </a:xfrm>
          <a:prstGeom prst="rect">
            <a:avLst/>
          </a:prstGeom>
          <a:noFill/>
        </p:spPr>
      </p:pic>
    </p:spTree>
    <p:extLst>
      <p:ext uri="{BB962C8B-B14F-4D97-AF65-F5344CB8AC3E}">
        <p14:creationId xmlns:p14="http://schemas.microsoft.com/office/powerpoint/2010/main" val="2335102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AA7F8-9244-4E57-B3D9-B0365B714CEE}"/>
              </a:ext>
            </a:extLst>
          </p:cNvPr>
          <p:cNvSpPr>
            <a:spLocks noGrp="1"/>
          </p:cNvSpPr>
          <p:nvPr>
            <p:ph type="title"/>
          </p:nvPr>
        </p:nvSpPr>
        <p:spPr>
          <a:xfrm>
            <a:off x="609600" y="704088"/>
            <a:ext cx="10972800" cy="1143000"/>
          </a:xfrm>
        </p:spPr>
        <p:txBody>
          <a:bodyPr anchor="b">
            <a:normAutofit fontScale="90000"/>
          </a:bodyPr>
          <a:lstStyle/>
          <a:p>
            <a:r>
              <a:rPr lang="en-US" dirty="0"/>
              <a:t>Do square footage of house effect housing price?</a:t>
            </a:r>
          </a:p>
        </p:txBody>
      </p:sp>
      <p:pic>
        <p:nvPicPr>
          <p:cNvPr id="8" name="Content Placeholder 7">
            <a:extLst>
              <a:ext uri="{FF2B5EF4-FFF2-40B4-BE49-F238E27FC236}">
                <a16:creationId xmlns:a16="http://schemas.microsoft.com/office/drawing/2014/main" id="{0B42397E-7E68-49B5-AF8C-1FF507FD38A9}"/>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a:stretch/>
        </p:blipFill>
        <p:spPr>
          <a:xfrm>
            <a:off x="609599" y="1927287"/>
            <a:ext cx="7147775" cy="4828214"/>
          </a:xfrm>
          <a:prstGeom prst="rect">
            <a:avLst/>
          </a:prstGeom>
          <a:noFill/>
        </p:spPr>
      </p:pic>
    </p:spTree>
    <p:extLst>
      <p:ext uri="{BB962C8B-B14F-4D97-AF65-F5344CB8AC3E}">
        <p14:creationId xmlns:p14="http://schemas.microsoft.com/office/powerpoint/2010/main" val="1229303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Recommendations</a:t>
            </a:r>
          </a:p>
        </p:txBody>
      </p:sp>
      <p:sp>
        <p:nvSpPr>
          <p:cNvPr id="2" name="Content Placeholder 1"/>
          <p:cNvSpPr>
            <a:spLocks noGrp="1"/>
          </p:cNvSpPr>
          <p:nvPr>
            <p:ph idx="1"/>
          </p:nvPr>
        </p:nvSpPr>
        <p:spPr/>
        <p:txBody>
          <a:bodyPr/>
          <a:lstStyle/>
          <a:p>
            <a:r>
              <a:rPr lang="en-US" dirty="0"/>
              <a:t>Looking at houses without a waterfront view</a:t>
            </a:r>
          </a:p>
          <a:p>
            <a:r>
              <a:rPr lang="en-US" dirty="0"/>
              <a:t>Buying houses around certain zip codes</a:t>
            </a:r>
          </a:p>
          <a:p>
            <a:pPr lvl="1"/>
            <a:r>
              <a:rPr lang="en-US" dirty="0"/>
              <a:t>98001</a:t>
            </a:r>
          </a:p>
          <a:p>
            <a:pPr lvl="1"/>
            <a:r>
              <a:rPr lang="en-US" dirty="0"/>
              <a:t>98002</a:t>
            </a:r>
          </a:p>
          <a:p>
            <a:pPr lvl="1"/>
            <a:r>
              <a:rPr lang="en-US" dirty="0"/>
              <a:t>98022</a:t>
            </a:r>
          </a:p>
          <a:p>
            <a:r>
              <a:rPr lang="en-US" dirty="0"/>
              <a:t>Lower square footage  = lower housing price</a:t>
            </a:r>
          </a:p>
          <a:p>
            <a:endParaRPr lang="en-US" dirty="0"/>
          </a:p>
        </p:txBody>
      </p:sp>
    </p:spTree>
    <p:extLst>
      <p:ext uri="{BB962C8B-B14F-4D97-AF65-F5344CB8AC3E}">
        <p14:creationId xmlns:p14="http://schemas.microsoft.com/office/powerpoint/2010/main" val="2054880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resentation on brainstorming">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entury Gothic-Palatino Linotyp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spDef>
      <a:spPr/>
      <a:bodyPr rtlCol="0" anchor="ctr"/>
      <a:lstStyle>
        <a:defPPr algn="ctr">
          <a:defRPr/>
        </a:defPPr>
      </a:lstStyle>
      <a:style>
        <a:lnRef idx="1">
          <a:schemeClr val="accent3"/>
        </a:lnRef>
        <a:fillRef idx="2">
          <a:schemeClr val="accent3"/>
        </a:fillRef>
        <a:effectRef idx="1">
          <a:schemeClr val="accent3"/>
        </a:effectRef>
        <a:fontRef idx="minor">
          <a:schemeClr val="dk1"/>
        </a:fontRef>
      </a:style>
    </a:spDef>
    <a:lnDef>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none" rtlCol="0">
        <a:spAutoFit/>
      </a:bodyPr>
      <a:lstStyle>
        <a:defPPr>
          <a:defRPr dirty="0" err="1" smtClean="0"/>
        </a:defPPr>
      </a:lstStyle>
    </a:txDef>
  </a:objectDefaults>
  <a:extraClrSchemeLst/>
  <a:extLst>
    <a:ext uri="{05A4C25C-085E-4340-85A3-A5531E510DB2}">
      <thm15:themeFamily xmlns:thm15="http://schemas.microsoft.com/office/thememl/2012/main" name="Business brainstorming presentation.potx" id="{DE77CA07-3D7A-4CF2-AF02-587F794CB3CB}" vid="{13C2A94F-C0A1-4622-B71C-29A3B00D5E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TotalTime>
  <Words>783</Words>
  <Application>Microsoft Office PowerPoint</Application>
  <PresentationFormat>Widescreen</PresentationFormat>
  <Paragraphs>50</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Calibri</vt:lpstr>
      <vt:lpstr>Century Gothic</vt:lpstr>
      <vt:lpstr>Palatino Linotype</vt:lpstr>
      <vt:lpstr>Wingdings 2</vt:lpstr>
      <vt:lpstr>Presentation on brainstorming</vt:lpstr>
      <vt:lpstr>Module 2 – Housing Price</vt:lpstr>
      <vt:lpstr>Overview</vt:lpstr>
      <vt:lpstr>Does waterfront view affect housing prices?</vt:lpstr>
      <vt:lpstr>Do zip codes effect housing prices?</vt:lpstr>
      <vt:lpstr>Mapping of the previous graph</vt:lpstr>
      <vt:lpstr>Mapping of all zip code housing prices</vt:lpstr>
      <vt:lpstr>Mapping of all zip code housing prices</vt:lpstr>
      <vt:lpstr>Do square footage of house effect housing price?</vt:lpstr>
      <vt:lpstr>Recommendations</vt:lpstr>
      <vt:lpstr>Next Steps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2 – Housing Price</dc:title>
  <dc:creator>Andy</dc:creator>
  <cp:lastModifiedBy>Andy</cp:lastModifiedBy>
  <cp:revision>1</cp:revision>
  <dcterms:created xsi:type="dcterms:W3CDTF">2020-05-10T16:43:34Z</dcterms:created>
  <dcterms:modified xsi:type="dcterms:W3CDTF">2020-05-10T22:29:57Z</dcterms:modified>
</cp:coreProperties>
</file>